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Lato"/>
      <p:regular r:id="rId27"/>
    </p:embeddedFont>
    <p:embeddedFont>
      <p:font typeface="Lato"/>
      <p:regular r:id="rId28"/>
    </p:embeddedFont>
    <p:embeddedFont>
      <p:font typeface="Lato"/>
      <p:regular r:id="rId29"/>
    </p:embeddedFont>
    <p:embeddedFont>
      <p:font typeface="Lat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4417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💎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🚘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SmartCar Price Predictor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26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Yousef Barakat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Engineer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 | Predictive Modeling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36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the used car market, pricing is often inconsistent and unclear.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builds a complete machine learning system that analyzes market patterns and predicts car prices with high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65190"/>
            <a:ext cx="439793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🏆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Price Range for Top 10 Brands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991" y="1288137"/>
            <a:ext cx="11224974" cy="63761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96741" y="438031"/>
            <a:ext cx="4170640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🔥</a:t>
            </a:r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Correlation Heatmap: What affects Price?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741" y="879515"/>
            <a:ext cx="7541895" cy="69119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416" y="1400889"/>
            <a:ext cx="2971324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⚙️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Feature Engineering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58416" y="2002869"/>
            <a:ext cx="782716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Optimizing data representation to boost model accuracy and predictive power.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8416" y="2453640"/>
            <a:ext cx="7827169" cy="385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⏳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Smart Feature Creation: "Car Age"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Calculated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 Year - Model Year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Value: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Linear models capture </a:t>
            </a:r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Depreciation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(الاستهلاك) much better through "Age" than raw "Year" timestamps.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🔢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Categorical Encoding Strategies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Ordinal Encoding: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Used for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owner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Preserves the logical rank (e.g., First Owner &gt; Second Owner).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One-Hot Encoding (OHE):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Used for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fuel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seller_type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&amp;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transmission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Prevents the model from assuming a false mathematical order between categories.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🎯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 Splitting (80/20 Rule)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80% Training (Learning patterns) | 20% Testing (Evaluating performance).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⚖️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Feature Scaling (StandardScaler)</a:t>
            </a:r>
            <a:endParaRPr lang="en-US" sz="1450" dirty="0"/>
          </a:p>
          <a:p>
            <a:pPr algn="l" lvl="1" marL="685800" indent="-342900">
              <a:lnSpc>
                <a:spcPts val="2150"/>
              </a:lnSpc>
              <a:buSzPct val="100000"/>
              <a:buChar char="◦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Applied </a:t>
            </a:r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Standardization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ensure all features (like KM vs. Seats) are on the same scale, preventing large numbers from dominating the model.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242" y="1594842"/>
            <a:ext cx="5039916" cy="503991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5316" y="1011198"/>
            <a:ext cx="2161580" cy="311587"/>
          </a:xfrm>
          <a:prstGeom prst="roundRect">
            <a:avLst>
              <a:gd name="adj" fmla="val 19268"/>
            </a:avLst>
          </a:prstGeom>
          <a:solidFill>
            <a:srgbClr val="E8E8E3"/>
          </a:solidFill>
          <a:ln/>
        </p:spPr>
      </p:sp>
      <p:sp>
        <p:nvSpPr>
          <p:cNvPr id="5" name="Text 1"/>
          <p:cNvSpPr/>
          <p:nvPr/>
        </p:nvSpPr>
        <p:spPr>
          <a:xfrm>
            <a:off x="732473" y="1064776"/>
            <a:ext cx="1947267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BUILDING &amp; RESULTS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25316" y="1378982"/>
            <a:ext cx="555390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Selecting the Best Predictive Model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25316" y="2036683"/>
            <a:ext cx="7893368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evaluated several regression models to find the most accurate predictor for car selling prices, leveraging GridSearchCV for optimal hyperparameter tuning.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25316" y="2973943"/>
            <a:ext cx="2537222" cy="2312908"/>
          </a:xfrm>
          <a:prstGeom prst="roundRect">
            <a:avLst>
              <a:gd name="adj" fmla="val 474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625316" y="2951083"/>
            <a:ext cx="2537222" cy="91440"/>
          </a:xfrm>
          <a:prstGeom prst="roundRect">
            <a:avLst>
              <a:gd name="adj" fmla="val 82072"/>
            </a:avLst>
          </a:prstGeom>
          <a:solidFill>
            <a:srgbClr val="E5E5E0"/>
          </a:solidFill>
          <a:ln/>
        </p:spPr>
      </p:sp>
      <p:sp>
        <p:nvSpPr>
          <p:cNvPr id="10" name="Shape 6"/>
          <p:cNvSpPr/>
          <p:nvPr/>
        </p:nvSpPr>
        <p:spPr>
          <a:xfrm>
            <a:off x="1625918" y="2705933"/>
            <a:ext cx="536019" cy="536019"/>
          </a:xfrm>
          <a:prstGeom prst="roundRect">
            <a:avLst>
              <a:gd name="adj" fmla="val 170591"/>
            </a:avLst>
          </a:prstGeom>
          <a:solidFill>
            <a:srgbClr val="E5E5E0"/>
          </a:solidFill>
          <a:ln/>
        </p:spPr>
      </p:sp>
      <p:sp>
        <p:nvSpPr>
          <p:cNvPr id="11" name="Text 7"/>
          <p:cNvSpPr/>
          <p:nvPr/>
        </p:nvSpPr>
        <p:spPr>
          <a:xfrm>
            <a:off x="1786771" y="2839879"/>
            <a:ext cx="2143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826770" y="3420547"/>
            <a:ext cx="213431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26770" y="3784163"/>
            <a:ext cx="2134314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baseline model to establish initial performance benchmarks.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3303270" y="2973943"/>
            <a:ext cx="2537341" cy="2312908"/>
          </a:xfrm>
          <a:prstGeom prst="roundRect">
            <a:avLst>
              <a:gd name="adj" fmla="val 474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3303270" y="2951083"/>
            <a:ext cx="2537341" cy="91440"/>
          </a:xfrm>
          <a:prstGeom prst="roundRect">
            <a:avLst>
              <a:gd name="adj" fmla="val 82072"/>
            </a:avLst>
          </a:prstGeom>
          <a:solidFill>
            <a:srgbClr val="E5E5E0"/>
          </a:solidFill>
          <a:ln/>
        </p:spPr>
      </p:sp>
      <p:sp>
        <p:nvSpPr>
          <p:cNvPr id="16" name="Shape 12"/>
          <p:cNvSpPr/>
          <p:nvPr/>
        </p:nvSpPr>
        <p:spPr>
          <a:xfrm>
            <a:off x="4303871" y="2705933"/>
            <a:ext cx="536019" cy="536019"/>
          </a:xfrm>
          <a:prstGeom prst="roundRect">
            <a:avLst>
              <a:gd name="adj" fmla="val 170591"/>
            </a:avLst>
          </a:prstGeom>
          <a:solidFill>
            <a:srgbClr val="E5E5E0"/>
          </a:solidFill>
          <a:ln/>
        </p:spPr>
      </p:sp>
      <p:sp>
        <p:nvSpPr>
          <p:cNvPr id="17" name="Text 13"/>
          <p:cNvSpPr/>
          <p:nvPr/>
        </p:nvSpPr>
        <p:spPr>
          <a:xfrm>
            <a:off x="4464725" y="2839879"/>
            <a:ext cx="2143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3504724" y="3420547"/>
            <a:ext cx="213443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Lasso Regression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3504724" y="3784163"/>
            <a:ext cx="2134433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Introduces regularization for feature selection and preventing overfitting.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5981343" y="2973943"/>
            <a:ext cx="2537341" cy="2312908"/>
          </a:xfrm>
          <a:prstGeom prst="roundRect">
            <a:avLst>
              <a:gd name="adj" fmla="val 474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5981343" y="2951083"/>
            <a:ext cx="2537341" cy="91440"/>
          </a:xfrm>
          <a:prstGeom prst="roundRect">
            <a:avLst>
              <a:gd name="adj" fmla="val 82072"/>
            </a:avLst>
          </a:prstGeom>
          <a:solidFill>
            <a:srgbClr val="E5E5E0"/>
          </a:solidFill>
          <a:ln/>
        </p:spPr>
      </p:sp>
      <p:sp>
        <p:nvSpPr>
          <p:cNvPr id="22" name="Shape 18"/>
          <p:cNvSpPr/>
          <p:nvPr/>
        </p:nvSpPr>
        <p:spPr>
          <a:xfrm>
            <a:off x="6981944" y="2705933"/>
            <a:ext cx="536019" cy="536019"/>
          </a:xfrm>
          <a:prstGeom prst="roundRect">
            <a:avLst>
              <a:gd name="adj" fmla="val 170591"/>
            </a:avLst>
          </a:prstGeom>
          <a:solidFill>
            <a:srgbClr val="E5E5E0"/>
          </a:solidFill>
          <a:ln/>
        </p:spPr>
      </p:sp>
      <p:sp>
        <p:nvSpPr>
          <p:cNvPr id="23" name="Text 19"/>
          <p:cNvSpPr/>
          <p:nvPr/>
        </p:nvSpPr>
        <p:spPr>
          <a:xfrm>
            <a:off x="7142798" y="2839879"/>
            <a:ext cx="2143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650" dirty="0"/>
          </a:p>
        </p:txBody>
      </p:sp>
      <p:sp>
        <p:nvSpPr>
          <p:cNvPr id="24" name="Text 20"/>
          <p:cNvSpPr/>
          <p:nvPr/>
        </p:nvSpPr>
        <p:spPr>
          <a:xfrm>
            <a:off x="6182797" y="3420547"/>
            <a:ext cx="213443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 Regressor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6182797" y="4063365"/>
            <a:ext cx="2134433" cy="1022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non-linear model capable of capturing complex relationships within the data.</a:t>
            </a:r>
            <a:endParaRPr lang="en-US" sz="1400" dirty="0"/>
          </a:p>
        </p:txBody>
      </p:sp>
      <p:sp>
        <p:nvSpPr>
          <p:cNvPr id="26" name="Shape 22"/>
          <p:cNvSpPr/>
          <p:nvPr/>
        </p:nvSpPr>
        <p:spPr>
          <a:xfrm>
            <a:off x="625316" y="5695593"/>
            <a:ext cx="7893368" cy="1522690"/>
          </a:xfrm>
          <a:prstGeom prst="roundRect">
            <a:avLst>
              <a:gd name="adj" fmla="val 720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625316" y="5672733"/>
            <a:ext cx="7893368" cy="91440"/>
          </a:xfrm>
          <a:prstGeom prst="roundRect">
            <a:avLst>
              <a:gd name="adj" fmla="val 82072"/>
            </a:avLst>
          </a:prstGeom>
          <a:solidFill>
            <a:srgbClr val="E5E5E0"/>
          </a:solidFill>
          <a:ln/>
        </p:spPr>
      </p:sp>
      <p:sp>
        <p:nvSpPr>
          <p:cNvPr id="28" name="Shape 24"/>
          <p:cNvSpPr/>
          <p:nvPr/>
        </p:nvSpPr>
        <p:spPr>
          <a:xfrm>
            <a:off x="4303990" y="5427583"/>
            <a:ext cx="536019" cy="536019"/>
          </a:xfrm>
          <a:prstGeom prst="roundRect">
            <a:avLst>
              <a:gd name="adj" fmla="val 170591"/>
            </a:avLst>
          </a:prstGeom>
          <a:solidFill>
            <a:srgbClr val="E5E5E0"/>
          </a:solidFill>
          <a:ln/>
        </p:spPr>
      </p:sp>
      <p:sp>
        <p:nvSpPr>
          <p:cNvPr id="29" name="Text 25"/>
          <p:cNvSpPr/>
          <p:nvPr/>
        </p:nvSpPr>
        <p:spPr>
          <a:xfrm>
            <a:off x="4464844" y="5561528"/>
            <a:ext cx="2143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650" dirty="0"/>
          </a:p>
        </p:txBody>
      </p:sp>
      <p:sp>
        <p:nvSpPr>
          <p:cNvPr id="30" name="Text 26"/>
          <p:cNvSpPr/>
          <p:nvPr/>
        </p:nvSpPr>
        <p:spPr>
          <a:xfrm>
            <a:off x="826770" y="6142196"/>
            <a:ext cx="256329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Regressor</a:t>
            </a:r>
            <a:endParaRPr lang="en-US" sz="1750" dirty="0"/>
          </a:p>
        </p:txBody>
      </p:sp>
      <p:sp>
        <p:nvSpPr>
          <p:cNvPr id="31" name="Text 27"/>
          <p:cNvSpPr/>
          <p:nvPr/>
        </p:nvSpPr>
        <p:spPr>
          <a:xfrm>
            <a:off x="826770" y="6505813"/>
            <a:ext cx="749046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ensemble method, often providing high accuracy and robustness. This model achieved the </a:t>
            </a:r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performance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with an R² score of </a:t>
            </a:r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~85%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9088" y="504944"/>
            <a:ext cx="5741670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 Deployment &amp; Live Application </a:t>
            </a:r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🚀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1279088" y="1227296"/>
            <a:ext cx="1207210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final stage was bringing the model to life by building an interactive web application, allowing users to get real-time price estimates.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279088" y="1677472"/>
            <a:ext cx="468891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🖥️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Interactive Web Interface (Streamlit)</a:t>
            </a:r>
            <a:endParaRPr lang="en-US" sz="2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088" y="2223135"/>
            <a:ext cx="12072104" cy="55015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117" y="587097"/>
            <a:ext cx="7634645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🔮</a:t>
            </a:r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Real-Time Prediction Engine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117" y="1678900"/>
            <a:ext cx="13136166" cy="6020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687" y="426363"/>
            <a:ext cx="33873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687" y="1011555"/>
            <a:ext cx="7316629" cy="67915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1150"/>
            <a:ext cx="7556421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❓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Why do two cars with similar specifications have completely different prices?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487698"/>
            <a:ext cx="28352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 it brand?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47993"/>
            <a:ext cx="28352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Mileage?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08289"/>
            <a:ext cx="28352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Engine power?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868585"/>
            <a:ext cx="28352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demand?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328880"/>
            <a:ext cx="4677489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 hidden patterns we cannot see?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68786"/>
            <a:ext cx="4551402" cy="589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🚨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Problem Statement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1133951" y="3853934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used car market lacks a transparent and reliable pricing system.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Buyers often overpay, and sellers struggle to determine the fair market value of their vehicles.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decisions are usually based on guesswork rather than data.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3598783"/>
            <a:ext cx="30480" cy="1961912"/>
          </a:xfrm>
          <a:prstGeom prst="rect">
            <a:avLst/>
          </a:prstGeom>
          <a:solidFill>
            <a:srgbClr val="E5E5E0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86364"/>
            <a:ext cx="4536519" cy="589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📌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Project Overview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1133951" y="257151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delivers a complete end-to-end machine learning solution for analyzing and predicting used car prices.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2316361"/>
            <a:ext cx="30480" cy="1236107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3"/>
          <p:cNvSpPr/>
          <p:nvPr/>
        </p:nvSpPr>
        <p:spPr>
          <a:xfrm>
            <a:off x="793790" y="3892629"/>
            <a:ext cx="3646765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🔹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system includes: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93790" y="4673322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Market Data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Predictive Machine Learning Model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⚙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Hyperparameter Optimization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Interactive Dashboard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Real-Time Price Prediction App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815" y="1608415"/>
            <a:ext cx="5012769" cy="501276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63059" y="1537573"/>
            <a:ext cx="1763911" cy="336113"/>
          </a:xfrm>
          <a:prstGeom prst="roundRect">
            <a:avLst>
              <a:gd name="adj" fmla="val 18940"/>
            </a:avLst>
          </a:prstGeom>
          <a:solidFill>
            <a:srgbClr val="E8E8E3"/>
          </a:solidFill>
          <a:ln/>
        </p:spPr>
      </p:sp>
      <p:sp>
        <p:nvSpPr>
          <p:cNvPr id="5" name="Text 1"/>
          <p:cNvSpPr/>
          <p:nvPr/>
        </p:nvSpPr>
        <p:spPr>
          <a:xfrm>
            <a:off x="776645" y="1594366"/>
            <a:ext cx="1536740" cy="222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STRUCTURE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63059" y="1936909"/>
            <a:ext cx="4835843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Our Car Data</a:t>
            </a:r>
            <a:endParaRPr lang="en-US" sz="2950" dirty="0"/>
          </a:p>
        </p:txBody>
      </p:sp>
      <p:sp>
        <p:nvSpPr>
          <p:cNvPr id="7" name="Text 3"/>
          <p:cNvSpPr/>
          <p:nvPr/>
        </p:nvSpPr>
        <p:spPr>
          <a:xfrm>
            <a:off x="663059" y="2647831"/>
            <a:ext cx="7817882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dataset comprises critical attributes that directly influence a car's selling price, providing a rich foundation for our predictive model. Each column offers a unique insight into the vehicle's characteristics and market position.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63059" y="3802261"/>
            <a:ext cx="3677841" cy="2503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Name: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Full car model name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Manufacturing year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Selling Price: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Target variable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KM Driven: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Total kilometers on odometer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Fuel: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Type of fuel used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Seller Type: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Individual, Dealer, Trustmark Dealer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Transmission: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Manual or Automatic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4810720" y="3802261"/>
            <a:ext cx="3677841" cy="2503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Owner: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Number of previous owners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Mileage: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Fuel efficiency (kmpl/km/kg)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Engine displacement (CC)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Max Power: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Engine's maximum power (bhp)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Seats: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Number of seating capacity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Torque: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Engine's rotational force (dropped due to high missing values)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Brand: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Extracted car brand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4504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Phases: A Detailed Checklist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77950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journey to predict car prices is structured into distinct, logical phases, each building upon the last to ensure robust and accurate results.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402449" y="979289"/>
            <a:ext cx="7825502" cy="1086088"/>
          </a:xfrm>
          <a:prstGeom prst="roundRect">
            <a:avLst>
              <a:gd name="adj" fmla="val 4386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17689" y="994529"/>
            <a:ext cx="453628" cy="1055608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6" name="Text 4"/>
          <p:cNvSpPr/>
          <p:nvPr/>
        </p:nvSpPr>
        <p:spPr>
          <a:xfrm>
            <a:off x="3555683" y="141601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927991" y="1107877"/>
            <a:ext cx="184523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 &amp; Data Loading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27991" y="1318974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up the workspace and bringing in the raw data.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27991" y="1488996"/>
            <a:ext cx="7171373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Importing Libraries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CSV Data Ingestion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 Data Inspection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402449" y="2082548"/>
            <a:ext cx="7825502" cy="1086088"/>
          </a:xfrm>
          <a:prstGeom prst="roundRect">
            <a:avLst>
              <a:gd name="adj" fmla="val 4386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3417689" y="2097788"/>
            <a:ext cx="453628" cy="1055608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12" name="Text 10"/>
          <p:cNvSpPr/>
          <p:nvPr/>
        </p:nvSpPr>
        <p:spPr>
          <a:xfrm>
            <a:off x="3555683" y="251926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927991" y="22111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3927991" y="2422233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Refining the dataset to ensure quality and consistency.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27991" y="2592254"/>
            <a:ext cx="7171373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Unit Stripping (Regex)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 Value Imputation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Duplicate Removal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3402449" y="3185807"/>
            <a:ext cx="7825502" cy="1241941"/>
          </a:xfrm>
          <a:prstGeom prst="roundRect">
            <a:avLst>
              <a:gd name="adj" fmla="val 383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3417689" y="3201047"/>
            <a:ext cx="453628" cy="1211461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18" name="Text 16"/>
          <p:cNvSpPr/>
          <p:nvPr/>
        </p:nvSpPr>
        <p:spPr>
          <a:xfrm>
            <a:off x="3555683" y="370039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3927991" y="3314394"/>
            <a:ext cx="206930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(EDA)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927991" y="3525492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patterns and insights from the cleaned data.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27991" y="3695513"/>
            <a:ext cx="7171373" cy="54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Univariate Distribution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Bivariate Analysis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Correlation Heatmaps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Brands Analysis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3402449" y="4425163"/>
            <a:ext cx="7825502" cy="1241941"/>
          </a:xfrm>
          <a:prstGeom prst="roundRect">
            <a:avLst>
              <a:gd name="adj" fmla="val 383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3417689" y="4440403"/>
            <a:ext cx="453628" cy="1211461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24" name="Text 22"/>
          <p:cNvSpPr/>
          <p:nvPr/>
        </p:nvSpPr>
        <p:spPr>
          <a:xfrm>
            <a:off x="3555683" y="493975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3927991" y="45537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927991" y="4764848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and creating new features to enhance model performance.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27991" y="4934869"/>
            <a:ext cx="7171373" cy="54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 Age Calculation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Ordinal &amp; One-Hot Encoding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&amp; Features Splitting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Scaling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3402449" y="5664518"/>
            <a:ext cx="7825502" cy="1241941"/>
          </a:xfrm>
          <a:prstGeom prst="roundRect">
            <a:avLst>
              <a:gd name="adj" fmla="val 383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3417689" y="5679758"/>
            <a:ext cx="453628" cy="1211461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30" name="Text 28"/>
          <p:cNvSpPr/>
          <p:nvPr/>
        </p:nvSpPr>
        <p:spPr>
          <a:xfrm>
            <a:off x="3555683" y="617910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3927991" y="5793106"/>
            <a:ext cx="17717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Modeling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3927991" y="6004204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Building, optimizing, and selecting the best predictive model.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3927991" y="6174225"/>
            <a:ext cx="7171373" cy="54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Model Testing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Hyperparameter Tuning (GridSearch)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Model Selection (Random Forest)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&amp; Scaler Export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3402449" y="6903874"/>
            <a:ext cx="7825502" cy="1086088"/>
          </a:xfrm>
          <a:prstGeom prst="roundRect">
            <a:avLst>
              <a:gd name="adj" fmla="val 4386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3417689" y="6919114"/>
            <a:ext cx="453628" cy="1055608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36" name="Text 34"/>
          <p:cNvSpPr/>
          <p:nvPr/>
        </p:nvSpPr>
        <p:spPr>
          <a:xfrm>
            <a:off x="3555683" y="734059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3927991" y="7032462"/>
            <a:ext cx="166247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&amp; Application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3927991" y="7243560"/>
            <a:ext cx="717137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Bringing the model to life with interactive tools for real-time predictions.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3927991" y="7413581"/>
            <a:ext cx="7171373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Dashboard (Plotly)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Streamlit Web Interface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Prediction Engine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40" y="1654016"/>
            <a:ext cx="4922520" cy="4922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9503" y="620316"/>
            <a:ext cx="4797147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🧹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Cleaning &amp; Preparation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89503" y="1394936"/>
            <a:ext cx="7564993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Transforming messy raw data into a ML-ready structured format.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89503" y="2007156"/>
            <a:ext cx="7564993" cy="467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✂️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String Manipulation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Problem: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Units like (kmpl, CC, bhp) in numeric columns.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Regex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strip text and convert to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"1248 CC" ➔ 1248.0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🩹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Missing Values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Problem: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Nulls in performance metrics.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Applied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Median Imputation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robust filling.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🚫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Duplicates &amp; Logic Filtering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Removed redundant entries to prevent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Overfitting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Sanity Check: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Filtered out unrealistic data (e.g., 0 mileage, &gt;14 seats).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🏷️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Feature Extraction</a:t>
            </a:r>
            <a:endParaRPr lang="en-US" sz="1750" dirty="0"/>
          </a:p>
          <a:p>
            <a:pPr algn="l" lvl="1" marL="685800" indent="-342900">
              <a:lnSpc>
                <a:spcPts val="2800"/>
              </a:lnSpc>
              <a:buSzPct val="100000"/>
              <a:buChar char="◦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Extracted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Brand Name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from the full car string to simplify categories and identify market leaders.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228"/>
            <a:ext cx="5614273" cy="589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Data Insights (EDA)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256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analyzing the data, these five visualizations provided the most critical insights into the car market: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8896"/>
            <a:ext cx="6244709" cy="40259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880027"/>
            <a:ext cx="468046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💰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Distribution of Selling Price</a:t>
            </a:r>
            <a:endParaRPr lang="en-US" sz="2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452" y="2598896"/>
            <a:ext cx="6216729" cy="3516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6370201"/>
            <a:ext cx="3762375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📅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Count of Cars by Year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8603" y="524828"/>
            <a:ext cx="363688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📈</a:t>
            </a:r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Average Selling Price Trend</a:t>
            </a: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8603" y="1148120"/>
            <a:ext cx="10121979" cy="65565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2026-02-12T08:52:49Z</dcterms:created>
  <dcterms:modified xsi:type="dcterms:W3CDTF">2026-02-12T08:52:49Z</dcterms:modified>
</cp:coreProperties>
</file>